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0" r:id="rId3"/>
    <p:sldId id="257" r:id="rId4"/>
    <p:sldId id="258" r:id="rId5"/>
    <p:sldId id="259" r:id="rId6"/>
    <p:sldId id="261" r:id="rId7"/>
    <p:sldId id="264" r:id="rId8"/>
    <p:sldId id="274" r:id="rId9"/>
    <p:sldId id="271" r:id="rId10"/>
    <p:sldId id="275" r:id="rId11"/>
    <p:sldId id="260" r:id="rId12"/>
    <p:sldId id="262" r:id="rId13"/>
    <p:sldId id="273" r:id="rId14"/>
    <p:sldId id="263" r:id="rId15"/>
    <p:sldId id="265" r:id="rId16"/>
    <p:sldId id="272" r:id="rId17"/>
    <p:sldId id="268" r:id="rId18"/>
    <p:sldId id="267" r:id="rId19"/>
    <p:sldId id="276" r:id="rId20"/>
    <p:sldId id="278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27"/>
    <p:restoredTop sz="94769"/>
  </p:normalViewPr>
  <p:slideViewPr>
    <p:cSldViewPr snapToGrid="0" snapToObjects="1">
      <p:cViewPr>
        <p:scale>
          <a:sx n="95" d="100"/>
          <a:sy n="95" d="100"/>
        </p:scale>
        <p:origin x="20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tiff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264ED-ACDC-E14F-B514-8A169F584647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8E640-9F3B-AF42-855C-83EAA6A19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44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0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/>
              <a:t>Parallel Bellman-Ford algorithm implementation</a:t>
            </a:r>
            <a:endParaRPr lang="en-US" sz="6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9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parallel implementation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charset="2"/>
                  <a:buChar char="q"/>
                </a:pPr>
                <a:r>
                  <a:rPr lang="en-US" dirty="0" smtClean="0"/>
                  <a:t> </a:t>
                </a:r>
                <a:r>
                  <a:rPr lang="en-US" sz="2800" dirty="0"/>
                  <a:t>Pseudocode</a:t>
                </a:r>
              </a:p>
              <a:p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𝑑𝑖𝑠𝑡</m:t>
                    </m:r>
                  </m:oMath>
                </a14:m>
                <a:r>
                  <a:rPr lang="en-US" dirty="0" smtClean="0"/>
                  <a:t> stores the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𝑣</m:t>
                    </m:r>
                    <m:r>
                      <a:rPr lang="en-CA" b="0" i="1" smtClean="0">
                        <a:latin typeface="Cambria Math" charset="0"/>
                      </a:rPr>
                      <m:t>.</m:t>
                    </m:r>
                    <m:r>
                      <a:rPr lang="en-CA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dirty="0" smtClean="0"/>
                  <a:t> for all vertices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𝑣</m:t>
                    </m:r>
                  </m:oMath>
                </a14:m>
                <a:r>
                  <a:rPr lang="en-US" dirty="0" smtClean="0"/>
                  <a:t>.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515" t="-2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3144029"/>
            <a:ext cx="4574674" cy="176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687" y="2412067"/>
            <a:ext cx="4081501" cy="32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46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work efficiency 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buFont typeface="Wingdings" charset="2"/>
                  <a:buChar char="q"/>
                </a:pPr>
                <a:r>
                  <a:rPr lang="en-US" sz="2800" dirty="0" smtClean="0"/>
                  <a:t> Motivation</a:t>
                </a:r>
              </a:p>
              <a:p>
                <a:pPr marL="0" indent="0">
                  <a:buNone/>
                </a:pPr>
                <a:r>
                  <a:rPr lang="en-US" sz="2800" dirty="0" smtClean="0"/>
                  <a:t>	</a:t>
                </a:r>
                <a:r>
                  <a:rPr lang="en-US" dirty="0" smtClean="0"/>
                  <a:t>We don</a:t>
                </a:r>
                <a:r>
                  <a:rPr lang="mr-IN" dirty="0" smtClean="0"/>
                  <a:t>’</a:t>
                </a:r>
                <a:r>
                  <a:rPr lang="en-US" dirty="0" smtClean="0"/>
                  <a:t>t have to relax all edges</a:t>
                </a:r>
                <a:r>
                  <a:rPr lang="en-US" dirty="0" smtClean="0"/>
                  <a:t>.</a:t>
                </a:r>
              </a:p>
              <a:p>
                <a:pPr marL="0" lvl="4" indent="0">
                  <a:spcBef>
                    <a:spcPts val="1200"/>
                  </a:spcBef>
                  <a:spcAft>
                    <a:spcPts val="200"/>
                  </a:spcAft>
                  <a:buSzPct val="100000"/>
                  <a:buNone/>
                </a:pPr>
                <a:r>
                  <a:rPr lang="en-US" sz="2400" dirty="0"/>
                  <a:t>	</a:t>
                </a:r>
                <a14:m>
                  <m:oMath xmlns:m="http://schemas.openxmlformats.org/officeDocument/2006/math">
                    <m:r>
                      <a:rPr lang="en-CA" sz="2400" b="0" i="1" dirty="0" smtClean="0">
                        <a:latin typeface="Cambria Math" charset="0"/>
                      </a:rPr>
                      <m:t>𝑅𝐸𝐿𝐴𝑋</m:t>
                    </m:r>
                    <m:d>
                      <m:dPr>
                        <m:ctrlPr>
                          <a:rPr lang="en-CA" sz="2400" b="0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sz="2400" b="0" i="1" dirty="0" smtClean="0">
                            <a:latin typeface="Cambria Math" charset="0"/>
                          </a:rPr>
                          <m:t>𝑢</m:t>
                        </m:r>
                        <m:r>
                          <a:rPr lang="en-CA" sz="2400" b="0" i="1" dirty="0" smtClean="0">
                            <a:latin typeface="Cambria Math" charset="0"/>
                          </a:rPr>
                          <m:t>,</m:t>
                        </m:r>
                        <m:r>
                          <a:rPr lang="en-CA" sz="2400" b="0" i="1" dirty="0" smtClean="0">
                            <a:latin typeface="Cambria Math" charset="0"/>
                          </a:rPr>
                          <m:t>𝑣</m:t>
                        </m:r>
                      </m:e>
                    </m:d>
                  </m:oMath>
                </a14:m>
                <a:endParaRPr lang="en-CA" sz="2400" b="0" dirty="0" smtClean="0"/>
              </a:p>
              <a:p>
                <a:pPr marL="0" lvl="4" indent="0">
                  <a:spcBef>
                    <a:spcPts val="1200"/>
                  </a:spcBef>
                  <a:spcAft>
                    <a:spcPts val="200"/>
                  </a:spcAft>
                  <a:buSzPct val="100000"/>
                  <a:buNone/>
                </a:pPr>
                <a:r>
                  <a:rPr lang="en-US" sz="2000" dirty="0" smtClean="0"/>
                  <a:t>                </a:t>
                </a:r>
                <a:r>
                  <a:rPr lang="en-US" sz="2000" dirty="0"/>
                  <a:t>update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 </m:t>
                    </m:r>
                    <m:r>
                      <a:rPr lang="en-CA" sz="2000" i="1">
                        <a:latin typeface="Cambria Math" charset="0"/>
                      </a:rPr>
                      <m:t>𝑣</m:t>
                    </m:r>
                    <m:r>
                      <a:rPr lang="en-CA" sz="2000" i="1">
                        <a:latin typeface="Cambria Math" charset="0"/>
                      </a:rPr>
                      <m:t>.</m:t>
                    </m:r>
                    <m:r>
                      <a:rPr lang="en-CA" sz="2000" i="1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000" dirty="0"/>
                  <a:t>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sz="2000">
                        <a:latin typeface="Cambria Math" charset="0"/>
                      </a:rPr>
                      <m:t>min</m:t>
                    </m:r>
                    <m:r>
                      <a:rPr lang="en-CA" sz="2000" i="1">
                        <a:latin typeface="Cambria Math" charset="0"/>
                      </a:rPr>
                      <m:t>⁡(</m:t>
                    </m:r>
                    <m:r>
                      <a:rPr lang="en-CA" sz="2000" i="1">
                        <a:latin typeface="Cambria Math" charset="0"/>
                      </a:rPr>
                      <m:t>𝑣</m:t>
                    </m:r>
                    <m:r>
                      <a:rPr lang="en-CA" sz="2000" i="1">
                        <a:latin typeface="Cambria Math" charset="0"/>
                      </a:rPr>
                      <m:t>.</m:t>
                    </m:r>
                    <m:r>
                      <a:rPr lang="en-CA" sz="2000" i="1">
                        <a:latin typeface="Cambria Math" charset="0"/>
                      </a:rPr>
                      <m:t>𝑑</m:t>
                    </m:r>
                    <m:r>
                      <a:rPr lang="en-CA" sz="2000" i="1">
                        <a:latin typeface="Cambria Math" charset="0"/>
                      </a:rPr>
                      <m:t>,  </m:t>
                    </m:r>
                    <m:r>
                      <a:rPr lang="en-CA" sz="2000" i="1">
                        <a:latin typeface="Cambria Math" charset="0"/>
                      </a:rPr>
                      <m:t>𝑢</m:t>
                    </m:r>
                    <m:r>
                      <a:rPr lang="en-CA" sz="2000" i="1">
                        <a:latin typeface="Cambria Math" charset="0"/>
                      </a:rPr>
                      <m:t>.</m:t>
                    </m:r>
                    <m:r>
                      <a:rPr lang="en-CA" sz="2000" i="1">
                        <a:latin typeface="Cambria Math" charset="0"/>
                      </a:rPr>
                      <m:t>𝑑</m:t>
                    </m:r>
                    <m:r>
                      <a:rPr lang="en-CA" sz="2000" i="1">
                        <a:latin typeface="Cambria Math" charset="0"/>
                      </a:rPr>
                      <m:t>+</m:t>
                    </m:r>
                    <m:r>
                      <a:rPr lang="en-CA" sz="2000" i="1">
                        <a:latin typeface="Cambria Math" charset="0"/>
                      </a:rPr>
                      <m:t>𝑤</m:t>
                    </m:r>
                    <m:d>
                      <m:dPr>
                        <m:ctrlPr>
                          <a:rPr lang="en-CA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CA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𝑢</m:t>
                        </m:r>
                        <m:r>
                          <a:rPr lang="en-CA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r>
                          <a:rPr lang="en-CA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</m:e>
                    </m:d>
                    <m:r>
                      <a:rPr lang="en-CA" sz="2000" i="1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>
                  <a:buFont typeface="Wingdings" charset="2"/>
                  <a:buChar char="q"/>
                </a:pPr>
                <a:r>
                  <a:rPr lang="en-US" sz="2800" dirty="0" smtClean="0"/>
                  <a:t> Frontier Propagation 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 Mark the vertex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000" dirty="0" smtClean="0"/>
                  <a:t>when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000" dirty="0" smtClean="0"/>
                  <a:t> is updated.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In the next iteration, only relax edges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000" i="1" dirty="0" smtClean="0">
                            <a:latin typeface="Cambria Math" charset="0"/>
                          </a:rPr>
                          <m:t>𝑢</m:t>
                        </m:r>
                        <m:r>
                          <a:rPr lang="en-US" sz="2000" i="1" dirty="0" smtClean="0">
                            <a:latin typeface="Cambria Math" charset="0"/>
                          </a:rPr>
                          <m:t>, </m:t>
                        </m:r>
                        <m:r>
                          <a:rPr lang="en-US" sz="2000" i="1" dirty="0" smtClean="0">
                            <a:latin typeface="Cambria Math" charset="0"/>
                          </a:rPr>
                          <m:t>𝑣</m:t>
                        </m:r>
                      </m:e>
                    </m:d>
                    <m:r>
                      <a:rPr lang="en-US" sz="2000" i="1" dirty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000" dirty="0" smtClean="0"/>
                  <a:t>where vertex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𝑢</m:t>
                    </m:r>
                  </m:oMath>
                </a14:m>
                <a:r>
                  <a:rPr lang="en-US" sz="2000" dirty="0" smtClean="0"/>
                  <a:t> is marked.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Largely reduce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𝑟𝑒𝑙𝑎𝑥𝑎𝑡𝑖𝑜𝑛</m:t>
                    </m:r>
                  </m:oMath>
                </a14:m>
                <a:r>
                  <a:rPr lang="en-US" sz="2000" dirty="0" smtClean="0"/>
                  <a:t> operations.</a:t>
                </a: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939" t="-3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886" y="1849411"/>
            <a:ext cx="3264147" cy="231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0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work efficiency II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Font typeface="Wingdings" charset="2"/>
                  <a:buChar char="q"/>
                </a:pPr>
                <a:r>
                  <a:rPr lang="en-US" sz="2800" dirty="0" smtClean="0"/>
                  <a:t> Motivation</a:t>
                </a:r>
              </a:p>
              <a:p>
                <a:pPr marL="0" indent="0">
                  <a:buNone/>
                </a:pPr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CA" sz="28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sz="2800" b="0" i="1" smtClean="0">
                            <a:latin typeface="Cambria Math" charset="0"/>
                          </a:rPr>
                          <m:t>𝑉</m:t>
                        </m:r>
                      </m:e>
                    </m:d>
                    <m:r>
                      <a:rPr lang="en-CA" sz="2800" b="0" i="1" smtClean="0">
                        <a:latin typeface="Cambria Math" charset="0"/>
                      </a:rPr>
                      <m:t>−1</m:t>
                    </m:r>
                  </m:oMath>
                </a14:m>
                <a:r>
                  <a:rPr lang="en-US" sz="2800" dirty="0" smtClean="0"/>
                  <a:t> is the upper bound of iterations.</a:t>
                </a:r>
              </a:p>
              <a:p>
                <a:pPr marL="0" indent="0">
                  <a:buNone/>
                </a:pPr>
                <a:r>
                  <a:rPr lang="en-US" sz="2800" dirty="0"/>
                  <a:t>	</a:t>
                </a:r>
                <a:r>
                  <a:rPr lang="en-US" sz="2800" dirty="0" smtClean="0"/>
                  <a:t>Break out </a:t>
                </a:r>
                <a:r>
                  <a:rPr lang="en-US" sz="2800" dirty="0" smtClean="0"/>
                  <a:t>of</a:t>
                </a:r>
                <a:r>
                  <a:rPr lang="en-US" sz="2800" dirty="0" smtClean="0"/>
                  <a:t> </a:t>
                </a:r>
                <a:r>
                  <a:rPr lang="en-US" sz="2800" dirty="0" smtClean="0"/>
                  <a:t>the loop once the shortest path is found.</a:t>
                </a:r>
              </a:p>
              <a:p>
                <a:pPr>
                  <a:buFont typeface="Wingdings" charset="2"/>
                  <a:buChar char="q"/>
                </a:pPr>
                <a:r>
                  <a:rPr lang="en-US" sz="2800" dirty="0" smtClean="0"/>
                  <a:t> Flag</a:t>
                </a:r>
              </a:p>
              <a:p>
                <a:pPr lvl="5">
                  <a:buFont typeface="Wingdings" charset="2"/>
                  <a:buChar char="§"/>
                </a:pPr>
                <a:r>
                  <a:rPr lang="en-US" sz="2800" dirty="0"/>
                  <a:t> </a:t>
                </a:r>
                <a:r>
                  <a:rPr lang="en-US" sz="2800" dirty="0" smtClean="0"/>
                  <a:t>Use </a:t>
                </a:r>
                <a:r>
                  <a:rPr lang="en-US" sz="2800" dirty="0" smtClean="0"/>
                  <a:t>an Boolean variable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𝑓𝑙𝑎𝑔</m:t>
                    </m:r>
                    <m:r>
                      <a:rPr lang="en-CA" sz="2800" b="0" i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2800" dirty="0" smtClean="0"/>
                  <a:t>initialized to be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𝑇𝑟𝑢𝑒</m:t>
                    </m:r>
                    <m:r>
                      <a:rPr lang="en-CA" sz="2800" b="0" i="1" smtClean="0">
                        <a:latin typeface="Cambria Math" charset="0"/>
                      </a:rPr>
                      <m:t>.</m:t>
                    </m:r>
                  </m:oMath>
                </a14:m>
                <a:endParaRPr lang="en-US" sz="2800" dirty="0" smtClean="0"/>
              </a:p>
              <a:p>
                <a:pPr lvl="5">
                  <a:buFont typeface="Wingdings" charset="2"/>
                  <a:buChar char="§"/>
                </a:pP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𝑓𝑙𝑎</m:t>
                    </m:r>
                  </m:oMath>
                </a14:m>
                <a:r>
                  <a:rPr lang="en-US" sz="2800" dirty="0" smtClean="0"/>
                  <a:t>g  is set to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𝐹𝑎𝑙𝑠𝑒</m:t>
                    </m:r>
                  </m:oMath>
                </a14:m>
                <a:r>
                  <a:rPr lang="en-US" sz="2800" dirty="0" smtClean="0"/>
                  <a:t> if any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𝑣</m:t>
                    </m:r>
                    <m:r>
                      <a:rPr lang="en-CA" sz="2800" b="0" i="1" smtClean="0">
                        <a:latin typeface="Cambria Math" charset="0"/>
                      </a:rPr>
                      <m:t>.</m:t>
                    </m:r>
                    <m:r>
                      <a:rPr lang="en-CA" sz="2800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800" dirty="0" smtClean="0"/>
                  <a:t> is updated.</a:t>
                </a:r>
              </a:p>
              <a:p>
                <a:pPr lvl="5">
                  <a:buFont typeface="Wingdings" charset="2"/>
                  <a:buChar char="§"/>
                </a:pPr>
                <a:r>
                  <a:rPr lang="en-US" sz="2800" dirty="0"/>
                  <a:t> </a:t>
                </a:r>
                <a:r>
                  <a:rPr lang="en-US" sz="2800" dirty="0" smtClean="0"/>
                  <a:t>Check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𝑓𝑙𝑎𝑔</m:t>
                    </m:r>
                  </m:oMath>
                </a14:m>
                <a:r>
                  <a:rPr lang="en-US" sz="2800" dirty="0" smtClean="0"/>
                  <a:t> after each iteration.</a:t>
                </a:r>
                <a:endParaRPr lang="en-US" sz="28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939" t="-2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58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Improved parallel implementation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686" y="1916601"/>
            <a:ext cx="7139569" cy="4022725"/>
          </a:xfrm>
        </p:spPr>
      </p:pic>
    </p:spTree>
    <p:extLst>
      <p:ext uri="{BB962C8B-B14F-4D97-AF65-F5344CB8AC3E}">
        <p14:creationId xmlns:p14="http://schemas.microsoft.com/office/powerpoint/2010/main" val="128798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</a:t>
            </a:r>
            <a:r>
              <a:rPr lang="en-US" dirty="0" smtClean="0"/>
              <a:t>data </a:t>
            </a:r>
            <a:r>
              <a:rPr lang="en-US" dirty="0" smtClean="0"/>
              <a:t>transfer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Data transfer and running time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60" y="2314318"/>
            <a:ext cx="6094445" cy="36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57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Efficient data transfer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 Pinned memory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498" y="2419644"/>
            <a:ext cx="6076427" cy="3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Efficient data transfer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Pinned memory transfer performance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468" y="2269066"/>
            <a:ext cx="5989427" cy="360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Efficient data transfer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 Streams</a:t>
            </a:r>
          </a:p>
          <a:p>
            <a:pPr lvl="3">
              <a:buFont typeface="Wingdings" charset="2"/>
              <a:buChar char="§"/>
            </a:pPr>
            <a:r>
              <a:rPr lang="en-US" sz="2000" dirty="0" smtClean="0"/>
              <a:t>Stream: A sequence of operations that execute in issue-order on the device.</a:t>
            </a:r>
          </a:p>
          <a:p>
            <a:pPr lvl="3">
              <a:buFont typeface="Wingdings" charset="2"/>
              <a:buChar char="§"/>
            </a:pPr>
            <a:r>
              <a:rPr lang="en-US" sz="2000" dirty="0" smtClean="0"/>
              <a:t>Device operations in different streams may overlap.</a:t>
            </a:r>
            <a:endParaRPr lang="en-US" sz="2000" dirty="0"/>
          </a:p>
          <a:p>
            <a:pPr lvl="3">
              <a:buFont typeface="Wingdings" charset="2"/>
              <a:buChar char="§"/>
            </a:pP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706880" y="3509859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1 </a:t>
            </a:r>
            <a:r>
              <a:rPr lang="en-US" sz="2400" dirty="0" err="1" smtClean="0"/>
              <a:t>HtoD</a:t>
            </a:r>
            <a:endParaRPr lang="en-US" sz="2400" dirty="0"/>
          </a:p>
        </p:txBody>
      </p:sp>
      <p:sp>
        <p:nvSpPr>
          <p:cNvPr id="9" name="Striped Right Arrow 8"/>
          <p:cNvSpPr/>
          <p:nvPr/>
        </p:nvSpPr>
        <p:spPr>
          <a:xfrm>
            <a:off x="3994448" y="4190412"/>
            <a:ext cx="1722120" cy="777240"/>
          </a:xfrm>
          <a:prstGeom prst="stripedRightArrow">
            <a:avLst>
              <a:gd name="adj1" fmla="val 50000"/>
              <a:gd name="adj2" fmla="val 103979"/>
            </a:avLst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8608040" y="1554480"/>
            <a:ext cx="184731" cy="369332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29530" y="2933460"/>
            <a:ext cx="1075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 smtClean="0"/>
              <a:t>Stream 1</a:t>
            </a:r>
            <a:endParaRPr lang="en-US" b="1" i="1" u="sng" dirty="0"/>
          </a:p>
        </p:txBody>
      </p:sp>
      <p:sp>
        <p:nvSpPr>
          <p:cNvPr id="12" name="TextBox 11"/>
          <p:cNvSpPr txBox="1"/>
          <p:nvPr/>
        </p:nvSpPr>
        <p:spPr>
          <a:xfrm>
            <a:off x="8951708" y="2933460"/>
            <a:ext cx="1075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 smtClean="0"/>
              <a:t>Stream 2</a:t>
            </a:r>
            <a:endParaRPr lang="en-US" b="1" i="1" u="sng" dirty="0"/>
          </a:p>
        </p:txBody>
      </p:sp>
      <p:sp>
        <p:nvSpPr>
          <p:cNvPr id="20" name="Rectangle 19"/>
          <p:cNvSpPr/>
          <p:nvPr/>
        </p:nvSpPr>
        <p:spPr>
          <a:xfrm>
            <a:off x="1706880" y="3901647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2 </a:t>
            </a:r>
            <a:r>
              <a:rPr lang="en-US" sz="2400" dirty="0" err="1" smtClean="0"/>
              <a:t>HtoD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1706880" y="4293435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  Part 1 Kernel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706880" y="4685223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  Part 2 Kernel</a:t>
            </a:r>
            <a:endParaRPr lang="en-US" sz="2400" dirty="0"/>
          </a:p>
        </p:txBody>
      </p:sp>
      <p:sp>
        <p:nvSpPr>
          <p:cNvPr id="23" name="Rectangle 22"/>
          <p:cNvSpPr/>
          <p:nvPr/>
        </p:nvSpPr>
        <p:spPr>
          <a:xfrm>
            <a:off x="1706880" y="5080434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1 </a:t>
            </a:r>
            <a:r>
              <a:rPr lang="en-US" sz="2400" dirty="0" err="1" smtClean="0"/>
              <a:t>DtoH</a:t>
            </a:r>
            <a:endParaRPr lang="en-US" sz="2400" dirty="0"/>
          </a:p>
        </p:txBody>
      </p:sp>
      <p:sp>
        <p:nvSpPr>
          <p:cNvPr id="24" name="Rectangle 23"/>
          <p:cNvSpPr/>
          <p:nvPr/>
        </p:nvSpPr>
        <p:spPr>
          <a:xfrm>
            <a:off x="1706880" y="5491110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2 </a:t>
            </a:r>
            <a:r>
              <a:rPr lang="en-US" sz="2400" dirty="0" err="1" smtClean="0"/>
              <a:t>DtoH</a:t>
            </a:r>
            <a:endParaRPr lang="en-US" sz="2400" dirty="0"/>
          </a:p>
        </p:txBody>
      </p:sp>
      <p:sp>
        <p:nvSpPr>
          <p:cNvPr id="25" name="Rectangle 24"/>
          <p:cNvSpPr/>
          <p:nvPr/>
        </p:nvSpPr>
        <p:spPr>
          <a:xfrm>
            <a:off x="5873674" y="3509859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1 </a:t>
            </a:r>
            <a:r>
              <a:rPr lang="en-US" sz="2400" dirty="0" err="1" smtClean="0"/>
              <a:t>HtoD</a:t>
            </a:r>
            <a:endParaRPr lang="en-US" sz="2400" dirty="0"/>
          </a:p>
        </p:txBody>
      </p:sp>
      <p:sp>
        <p:nvSpPr>
          <p:cNvPr id="26" name="Rectangle 25"/>
          <p:cNvSpPr/>
          <p:nvPr/>
        </p:nvSpPr>
        <p:spPr>
          <a:xfrm>
            <a:off x="8602978" y="3897572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2 </a:t>
            </a:r>
            <a:r>
              <a:rPr lang="en-US" sz="2400" dirty="0" err="1" smtClean="0"/>
              <a:t>HtoD</a:t>
            </a:r>
            <a:endParaRPr lang="en-US" sz="2400" dirty="0"/>
          </a:p>
        </p:txBody>
      </p:sp>
      <p:sp>
        <p:nvSpPr>
          <p:cNvPr id="27" name="Rectangle 26"/>
          <p:cNvSpPr/>
          <p:nvPr/>
        </p:nvSpPr>
        <p:spPr>
          <a:xfrm>
            <a:off x="5873673" y="3913033"/>
            <a:ext cx="1972235" cy="276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  Part 1 Kernel</a:t>
            </a:r>
            <a:endParaRPr lang="en-US" sz="2400" dirty="0"/>
          </a:p>
        </p:txBody>
      </p:sp>
      <p:sp>
        <p:nvSpPr>
          <p:cNvPr id="29" name="Rectangle 28"/>
          <p:cNvSpPr/>
          <p:nvPr/>
        </p:nvSpPr>
        <p:spPr>
          <a:xfrm>
            <a:off x="8613736" y="4323278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  Part 2 Kernel</a:t>
            </a:r>
            <a:endParaRPr lang="en-US" sz="2400" dirty="0"/>
          </a:p>
        </p:txBody>
      </p:sp>
      <p:sp>
        <p:nvSpPr>
          <p:cNvPr id="30" name="Rectangle 29"/>
          <p:cNvSpPr/>
          <p:nvPr/>
        </p:nvSpPr>
        <p:spPr>
          <a:xfrm>
            <a:off x="5881294" y="4317708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1 </a:t>
            </a:r>
            <a:r>
              <a:rPr lang="en-US" sz="2400" dirty="0" err="1" smtClean="0"/>
              <a:t>DtoH</a:t>
            </a:r>
            <a:endParaRPr lang="en-US" sz="2400" dirty="0"/>
          </a:p>
        </p:txBody>
      </p:sp>
      <p:sp>
        <p:nvSpPr>
          <p:cNvPr id="31" name="Rectangle 30"/>
          <p:cNvSpPr/>
          <p:nvPr/>
        </p:nvSpPr>
        <p:spPr>
          <a:xfrm>
            <a:off x="8602978" y="4747669"/>
            <a:ext cx="1972235" cy="255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Part 2 </a:t>
            </a:r>
            <a:r>
              <a:rPr lang="en-US" sz="2400" dirty="0" err="1" smtClean="0"/>
              <a:t>DtoH</a:t>
            </a:r>
            <a:endParaRPr lang="en-US" sz="2400" dirty="0"/>
          </a:p>
        </p:txBody>
      </p:sp>
      <p:sp>
        <p:nvSpPr>
          <p:cNvPr id="32" name="TextBox 31"/>
          <p:cNvSpPr txBox="1"/>
          <p:nvPr/>
        </p:nvSpPr>
        <p:spPr>
          <a:xfrm>
            <a:off x="1766831" y="2933460"/>
            <a:ext cx="1852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smtClean="0"/>
              <a:t>Default Stream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105131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011" y="1824699"/>
            <a:ext cx="6632490" cy="3977730"/>
          </a:xfrm>
        </p:spPr>
      </p:pic>
    </p:spTree>
    <p:extLst>
      <p:ext uri="{BB962C8B-B14F-4D97-AF65-F5344CB8AC3E}">
        <p14:creationId xmlns:p14="http://schemas.microsoft.com/office/powerpoint/2010/main" val="181635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Variant for larger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 Limits of hardware</a:t>
            </a:r>
          </a:p>
          <a:p>
            <a:pPr marL="0" indent="0">
              <a:buNone/>
            </a:pPr>
            <a:r>
              <a:rPr lang="en-US" sz="2800" dirty="0"/>
              <a:t> </a:t>
            </a:r>
            <a:r>
              <a:rPr lang="en-US" sz="2800" dirty="0" smtClean="0"/>
              <a:t>   </a:t>
            </a:r>
            <a:r>
              <a:rPr lang="en-US" dirty="0" smtClean="0"/>
              <a:t>GTX 750 </a:t>
            </a:r>
            <a:r>
              <a:rPr lang="en-US" dirty="0" err="1" smtClean="0"/>
              <a:t>Ti</a:t>
            </a:r>
            <a:r>
              <a:rPr lang="en-US" dirty="0" smtClean="0"/>
              <a:t>: 5 SMs * 2048 threads per SM = 10240 threads at MAX.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2"/>
              <a:buChar char="q"/>
            </a:pPr>
            <a:r>
              <a:rPr lang="en-US" sz="2800" dirty="0" smtClean="0"/>
              <a:t> Multiple edges per thread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782" y="2985248"/>
            <a:ext cx="4203263" cy="325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5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 Single source shortest path </a:t>
            </a:r>
            <a:r>
              <a:rPr lang="en-US" sz="2800" dirty="0" smtClean="0"/>
              <a:t>problem and proposed algorithms </a:t>
            </a:r>
            <a:endParaRPr lang="en-US" sz="2800" dirty="0" smtClean="0"/>
          </a:p>
          <a:p>
            <a:pPr>
              <a:buFont typeface="Wingdings" charset="2"/>
              <a:buChar char="q"/>
            </a:pPr>
            <a:r>
              <a:rPr lang="en-US" sz="2800" dirty="0" smtClean="0"/>
              <a:t> Basic </a:t>
            </a:r>
            <a:r>
              <a:rPr lang="en-US" sz="2800" dirty="0" smtClean="0"/>
              <a:t>parallel implementation of the Bellman-Ford algorithm</a:t>
            </a:r>
          </a:p>
          <a:p>
            <a:pPr>
              <a:buFont typeface="Wingdings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Improve</a:t>
            </a:r>
            <a:r>
              <a:rPr lang="en-US" sz="2800" dirty="0" smtClean="0"/>
              <a:t> work efficiency and data transfer</a:t>
            </a:r>
            <a:endParaRPr lang="en-US" sz="2800" dirty="0" smtClean="0"/>
          </a:p>
          <a:p>
            <a:pPr>
              <a:buFont typeface="Wingdings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Performance </a:t>
            </a:r>
            <a:endParaRPr lang="en-US" sz="2800" dirty="0" smtClean="0"/>
          </a:p>
          <a:p>
            <a:pPr>
              <a:buFont typeface="Wingdings" charset="2"/>
              <a:buChar char="q"/>
            </a:pPr>
            <a:r>
              <a:rPr lang="en-US" sz="2800" dirty="0"/>
              <a:t> </a:t>
            </a:r>
            <a:r>
              <a:rPr lang="en-US" sz="2800" dirty="0" smtClean="0"/>
              <a:t>Variant for larger graphs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428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Variant for larger graphs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33" y="1926945"/>
            <a:ext cx="7536150" cy="4022725"/>
          </a:xfrm>
        </p:spPr>
      </p:pic>
      <p:sp>
        <p:nvSpPr>
          <p:cNvPr id="6" name="TextBox 5"/>
          <p:cNvSpPr txBox="1"/>
          <p:nvPr/>
        </p:nvSpPr>
        <p:spPr>
          <a:xfrm>
            <a:off x="8041758" y="2407024"/>
            <a:ext cx="3778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Number of blocks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Computation power of  one thread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5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1249" y="1973263"/>
            <a:ext cx="438842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8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Source Shortest Path 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>
                  <a:buFont typeface="Wingdings" charset="2"/>
                  <a:buChar char="q"/>
                </a:pPr>
                <a:r>
                  <a:rPr lang="en-CA" sz="3200" dirty="0" smtClean="0"/>
                  <a:t> Input:</a:t>
                </a:r>
              </a:p>
              <a:p>
                <a:pPr marL="0" indent="0">
                  <a:buNone/>
                </a:pPr>
                <a:r>
                  <a:rPr lang="en-CA" sz="3200" dirty="0" smtClean="0"/>
                  <a:t>	A weighted graph </a:t>
                </a:r>
                <a14:m>
                  <m:oMath xmlns:m="http://schemas.openxmlformats.org/officeDocument/2006/math">
                    <m:r>
                      <a:rPr lang="en-CA" sz="3200" i="1" dirty="0" smtClean="0">
                        <a:latin typeface="Cambria Math" charset="0"/>
                      </a:rPr>
                      <m:t>𝐺</m:t>
                    </m:r>
                    <m:r>
                      <a:rPr lang="en-CA" sz="3200" i="1" dirty="0" smtClean="0">
                        <a:latin typeface="Cambria Math" charset="0"/>
                      </a:rPr>
                      <m:t> = (</m:t>
                    </m:r>
                    <m:r>
                      <a:rPr lang="en-CA" sz="3200" i="1" dirty="0" smtClean="0">
                        <a:latin typeface="Cambria Math" charset="0"/>
                      </a:rPr>
                      <m:t>𝑉</m:t>
                    </m:r>
                    <m:r>
                      <a:rPr lang="en-CA" sz="3200" i="1" dirty="0" smtClean="0">
                        <a:latin typeface="Cambria Math" charset="0"/>
                      </a:rPr>
                      <m:t>, </m:t>
                    </m:r>
                    <m:r>
                      <a:rPr lang="en-CA" sz="3200" i="1" dirty="0" smtClean="0">
                        <a:latin typeface="Cambria Math" charset="0"/>
                      </a:rPr>
                      <m:t>𝐸</m:t>
                    </m:r>
                    <m:r>
                      <a:rPr lang="en-CA" sz="3200" i="1" dirty="0" smtClean="0">
                        <a:latin typeface="Cambria Math" charset="0"/>
                      </a:rPr>
                      <m:t>)</m:t>
                    </m:r>
                  </m:oMath>
                </a14:m>
                <a:endParaRPr lang="en-CA" sz="3200" dirty="0" smtClean="0"/>
              </a:p>
              <a:p>
                <a:pPr marL="0" indent="0">
                  <a:buNone/>
                </a:pPr>
                <a:r>
                  <a:rPr lang="en-CA" sz="3200" dirty="0" smtClean="0"/>
                  <a:t>	A source vertex </a:t>
                </a:r>
                <a14:m>
                  <m:oMath xmlns:m="http://schemas.openxmlformats.org/officeDocument/2006/math">
                    <m:r>
                      <a:rPr lang="en-CA" sz="3200" i="1" dirty="0" smtClean="0">
                        <a:latin typeface="Cambria Math" charset="0"/>
                      </a:rPr>
                      <m:t>𝑠</m:t>
                    </m:r>
                  </m:oMath>
                </a14:m>
                <a:endParaRPr lang="en-CA" sz="3200" dirty="0" smtClean="0"/>
              </a:p>
              <a:p>
                <a:pPr>
                  <a:buFont typeface="Wingdings" charset="2"/>
                  <a:buChar char="q"/>
                </a:pPr>
                <a:r>
                  <a:rPr lang="en-CA" sz="3200" dirty="0"/>
                  <a:t> </a:t>
                </a:r>
                <a:r>
                  <a:rPr lang="en-US" altLang="zh-CN" sz="3200" dirty="0" smtClean="0"/>
                  <a:t>Output</a:t>
                </a:r>
                <a:r>
                  <a:rPr lang="en-CA" sz="3200" dirty="0" smtClean="0"/>
                  <a:t>:</a:t>
                </a:r>
              </a:p>
              <a:p>
                <a:pPr marL="0" indent="0">
                  <a:buNone/>
                </a:pPr>
                <a:r>
                  <a:rPr lang="en-CA" sz="3200" dirty="0" smtClean="0"/>
                  <a:t>	Finding the shortest path from </a:t>
                </a:r>
              </a:p>
              <a:p>
                <a:pPr marL="0" indent="0">
                  <a:buNone/>
                </a:pPr>
                <a:r>
                  <a:rPr lang="en-CA" sz="3200" dirty="0" smtClean="0"/>
                  <a:t>	source vertex </a:t>
                </a:r>
                <a14:m>
                  <m:oMath xmlns:m="http://schemas.openxmlformats.org/officeDocument/2006/math">
                    <m:r>
                      <a:rPr lang="en-CA" sz="3200" i="1" dirty="0" smtClean="0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CA" sz="3200" dirty="0" smtClean="0"/>
                  <a:t> to all other vertices.</a:t>
                </a:r>
              </a:p>
              <a:p>
                <a:pPr marL="0" indent="0">
                  <a:buNone/>
                </a:pPr>
                <a:r>
                  <a:rPr lang="en-CA" sz="3200" dirty="0"/>
                  <a:t>	</a:t>
                </a:r>
                <a:r>
                  <a:rPr lang="en-CA" sz="3200" dirty="0" smtClean="0"/>
                  <a:t> </a:t>
                </a:r>
              </a:p>
              <a:p>
                <a:pPr marL="0" indent="0">
                  <a:buNone/>
                </a:pPr>
                <a:endParaRPr lang="en-US" sz="3200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121" t="-39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008" y="1952071"/>
            <a:ext cx="3274899" cy="200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8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algorithms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charset="2"/>
                  <a:buChar char="q"/>
                </a:pPr>
                <a:r>
                  <a:rPr lang="en-US" dirty="0" smtClean="0"/>
                  <a:t> </a:t>
                </a:r>
                <a:r>
                  <a:rPr lang="en-US" sz="2800" dirty="0" smtClean="0"/>
                  <a:t>Dijkstra’s algorithm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altLang="zh-CN" sz="2000" b="0" dirty="0" smtClean="0"/>
                  <a:t>Each vertex is processed one by </a:t>
                </a:r>
                <a:r>
                  <a:rPr lang="en-US" altLang="zh-CN" sz="2000" b="0" dirty="0" smtClean="0"/>
                  <a:t>one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altLang="zh-CN" sz="2000" dirty="0" smtClean="0"/>
                  <a:t>Sequential</a:t>
                </a:r>
                <a:r>
                  <a:rPr lang="zh-CN" altLang="en-US" sz="2000" dirty="0" smtClean="0"/>
                  <a:t> </a:t>
                </a:r>
                <a:r>
                  <a:rPr lang="en-US" altLang="zh-CN" sz="2000" dirty="0" smtClean="0"/>
                  <a:t>in</a:t>
                </a:r>
                <a:r>
                  <a:rPr lang="zh-CN" altLang="en-US" sz="2000" dirty="0" smtClean="0"/>
                  <a:t> </a:t>
                </a:r>
                <a:r>
                  <a:rPr lang="en-US" altLang="zh-CN" sz="2000" dirty="0" smtClean="0"/>
                  <a:t>itself</a:t>
                </a:r>
                <a:endParaRPr lang="en-US" altLang="zh-CN" sz="2000" b="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/>
                  <a:t>Time complexity 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𝑂</m:t>
                    </m:r>
                    <m:d>
                      <m:dPr>
                        <m:ctrlPr>
                          <a:rPr lang="en-CA" sz="2000" i="1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CA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CA" sz="2000" i="1">
                                <a:latin typeface="Cambria Math" charset="0"/>
                              </a:rPr>
                              <m:t>𝐸</m:t>
                            </m:r>
                          </m:e>
                        </m:d>
                        <m:r>
                          <a:rPr lang="en-CA" sz="2000" i="1">
                            <a:latin typeface="Cambria Math" charset="0"/>
                          </a:rPr>
                          <m:t>+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CA" sz="20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CA" sz="2000" i="1">
                                <a:latin typeface="Cambria Math" charset="0"/>
                              </a:rPr>
                              <m:t>𝑉</m:t>
                            </m:r>
                          </m:e>
                        </m:d>
                        <m:func>
                          <m:funcPr>
                            <m:ctrlPr>
                              <a:rPr lang="en-CA" sz="2000" i="1"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 sz="2000">
                                <a:latin typeface="Cambria Math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CA" sz="20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CA" sz="2000" i="1">
                                    <a:latin typeface="Cambria Math" charset="0"/>
                                  </a:rPr>
                                  <m:t>𝑉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endParaRPr lang="en-CA" sz="2000" b="0" dirty="0" smtClean="0"/>
              </a:p>
              <a:p>
                <a:pPr lvl="4">
                  <a:buFont typeface="Wingdings" charset="2"/>
                  <a:buChar char="§"/>
                </a:pPr>
                <a:endParaRPr lang="en-CA" sz="2000" b="0" dirty="0" smtClean="0"/>
              </a:p>
              <a:p>
                <a:pPr>
                  <a:buFont typeface="Wingdings" charset="2"/>
                  <a:buChar char="q"/>
                </a:pPr>
                <a:r>
                  <a:rPr lang="en-US" dirty="0" smtClean="0"/>
                  <a:t> </a:t>
                </a:r>
                <a:r>
                  <a:rPr lang="en-US" sz="2800" dirty="0" smtClean="0"/>
                  <a:t>The Bellman-Ford algorithm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All vertices are </a:t>
                </a:r>
                <a:r>
                  <a:rPr lang="en-US" sz="2000" dirty="0" smtClean="0"/>
                  <a:t>processed </a:t>
                </a:r>
                <a:r>
                  <a:rPr lang="en-US" sz="2000" dirty="0" smtClean="0"/>
                  <a:t>for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CA" sz="20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sz="2000" b="0" i="1" smtClean="0">
                            <a:latin typeface="Cambria Math" charset="0"/>
                          </a:rPr>
                          <m:t>𝑉</m:t>
                        </m:r>
                      </m:e>
                    </m:d>
                    <m:r>
                      <a:rPr lang="en-CA" sz="2000" b="0" i="1" smtClean="0">
                        <a:latin typeface="Cambria Math" charset="0"/>
                      </a:rPr>
                      <m:t>−1</m:t>
                    </m:r>
                  </m:oMath>
                </a14:m>
                <a:r>
                  <a:rPr lang="en-US" sz="2000" dirty="0" smtClean="0"/>
                  <a:t> times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Time </a:t>
                </a:r>
                <a:r>
                  <a:rPr lang="en-US" sz="2000" dirty="0"/>
                  <a:t>complexity 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𝑂</m:t>
                    </m:r>
                    <m:r>
                      <a:rPr lang="en-CA" sz="2000" i="1">
                        <a:latin typeface="Cambria Math" charset="0"/>
                      </a:rPr>
                      <m:t>(</m:t>
                    </m:r>
                    <m:d>
                      <m:dPr>
                        <m:begChr m:val="|"/>
                        <m:endChr m:val="|"/>
                        <m:ctrlPr>
                          <a:rPr lang="en-CA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sz="2000" i="1">
                            <a:latin typeface="Cambria Math" charset="0"/>
                          </a:rPr>
                          <m:t>𝐸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en-CA" sz="20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sz="2000" i="1">
                            <a:latin typeface="Cambria Math" charset="0"/>
                          </a:rPr>
                          <m:t>𝑉</m:t>
                        </m:r>
                      </m:e>
                    </m:d>
                    <m:r>
                      <a:rPr lang="en-CA" sz="2000" i="1">
                        <a:latin typeface="Cambria Math" charset="0"/>
                      </a:rPr>
                      <m:t>)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55" t="-2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436" y="1961448"/>
            <a:ext cx="2250517" cy="13772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480" y="3454450"/>
            <a:ext cx="2874634" cy="2781689"/>
          </a:xfrm>
          <a:prstGeom prst="rect">
            <a:avLst/>
          </a:prstGeom>
        </p:spPr>
      </p:pic>
      <p:sp>
        <p:nvSpPr>
          <p:cNvPr id="12" name="Striped Right Arrow 11"/>
          <p:cNvSpPr/>
          <p:nvPr/>
        </p:nvSpPr>
        <p:spPr>
          <a:xfrm rot="2728963">
            <a:off x="8142399" y="3196982"/>
            <a:ext cx="825915" cy="49315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1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Sequential Bellman-Ford algorithm I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charset="2"/>
                  <a:buChar char="q"/>
                </a:pPr>
                <a:r>
                  <a:rPr lang="en-US" dirty="0" smtClean="0"/>
                  <a:t> </a:t>
                </a:r>
                <a:r>
                  <a:rPr lang="en-US" sz="2800" dirty="0" smtClean="0"/>
                  <a:t>Maintain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𝑣</m:t>
                    </m:r>
                    <m:r>
                      <a:rPr lang="en-CA" sz="2800" b="0" i="1" smtClean="0">
                        <a:latin typeface="Cambria Math" charset="0"/>
                      </a:rPr>
                      <m:t>.</m:t>
                    </m:r>
                    <m:r>
                      <a:rPr lang="en-CA" sz="2800" b="0" i="1" smtClean="0">
                        <a:latin typeface="Cambria Math" charset="0"/>
                      </a:rPr>
                      <m:t>𝑑</m:t>
                    </m:r>
                    <m:r>
                      <a:rPr lang="en-CA" sz="2800" b="0" i="1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800" dirty="0" smtClean="0"/>
                  <a:t>for all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𝑣</m:t>
                    </m:r>
                    <m:r>
                      <a:rPr lang="en-CA" sz="2800" b="0" i="1" smtClean="0">
                        <a:latin typeface="Cambria Math" charset="0"/>
                      </a:rPr>
                      <m:t>∈</m:t>
                    </m:r>
                    <m:r>
                      <a:rPr lang="en-CA" sz="2800" b="0" i="1" smtClean="0">
                        <a:latin typeface="Cambria Math" charset="0"/>
                      </a:rPr>
                      <m:t>𝑉</m:t>
                    </m:r>
                  </m:oMath>
                </a14:m>
                <a:endParaRPr lang="en-US" sz="280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 shortest </a:t>
                </a:r>
                <a:r>
                  <a:rPr lang="en-US" sz="2000" dirty="0" smtClean="0"/>
                  <a:t>path weight estimate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𝑣</m:t>
                    </m:r>
                    <m:r>
                      <a:rPr lang="en-CA" sz="2000" i="1">
                        <a:latin typeface="Cambria Math" charset="0"/>
                      </a:rPr>
                      <m:t>.</m:t>
                    </m:r>
                    <m:r>
                      <a:rPr lang="en-CA" sz="2000" i="1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000" dirty="0"/>
                  <a:t> records tentative shortest path weight from source vertex 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𝑠</m:t>
                    </m:r>
                  </m:oMath>
                </a14:m>
                <a:r>
                  <a:rPr lang="en-US" sz="2000" dirty="0"/>
                  <a:t> to vertex </a:t>
                </a:r>
                <a14:m>
                  <m:oMath xmlns:m="http://schemas.openxmlformats.org/officeDocument/2006/math">
                    <m:r>
                      <a:rPr lang="en-CA" sz="2000" i="1">
                        <a:latin typeface="Cambria Math" charset="0"/>
                      </a:rPr>
                      <m:t>𝑣</m:t>
                    </m:r>
                  </m:oMath>
                </a14:m>
                <a:r>
                  <a:rPr lang="en-US" sz="2000" dirty="0" smtClean="0"/>
                  <a:t>.</a:t>
                </a:r>
                <a:endParaRPr lang="en-US" sz="2000" dirty="0"/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  <m:r>
                      <a:rPr lang="en-CA" sz="2000" b="0" i="1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000" dirty="0" smtClean="0"/>
                  <a:t>records </a:t>
                </a:r>
                <a:r>
                  <a:rPr lang="en-US" sz="2000" dirty="0"/>
                  <a:t>the actual shortest path distance in the end.</a:t>
                </a:r>
              </a:p>
              <a:p>
                <a:pPr>
                  <a:buFont typeface="Wingdings" charset="2"/>
                  <a:buChar char="q"/>
                </a:pPr>
                <a:endParaRPr lang="en-US" dirty="0" smtClean="0"/>
              </a:p>
              <a:p>
                <a:pPr>
                  <a:buFont typeface="Wingdings" charset="2"/>
                  <a:buChar char="q"/>
                </a:pPr>
                <a:r>
                  <a:rPr lang="en-US" dirty="0" smtClean="0"/>
                  <a:t> </a:t>
                </a:r>
                <a:r>
                  <a:rPr lang="en-US" sz="2800" dirty="0" smtClean="0"/>
                  <a:t>Technique of 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latin typeface="Cambria Math" charset="0"/>
                      </a:rPr>
                      <m:t>𝑟𝑒𝑙𝑎𝑥𝑎𝑡𝑖𝑜𝑛</m:t>
                    </m:r>
                  </m:oMath>
                </a14:m>
                <a:endParaRPr lang="en-US" sz="280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zh-CN" altLang="en-US" sz="2000" dirty="0"/>
                  <a:t> </a:t>
                </a:r>
                <a:r>
                  <a:rPr lang="en-US" altLang="zh-CN" sz="2000" dirty="0" smtClean="0"/>
                  <a:t>used to process edges </a:t>
                </a:r>
                <a14:m>
                  <m:oMath xmlns:m="http://schemas.openxmlformats.org/officeDocument/2006/math">
                    <m:r>
                      <a:rPr lang="en-CA" altLang="zh-CN" sz="2000" b="0" i="1" smtClean="0">
                        <a:latin typeface="Cambria Math" charset="0"/>
                      </a:rPr>
                      <m:t>(</m:t>
                    </m:r>
                    <m:r>
                      <a:rPr lang="en-CA" altLang="zh-CN" sz="2000" b="0" i="1" smtClean="0">
                        <a:latin typeface="Cambria Math" charset="0"/>
                      </a:rPr>
                      <m:t>𝑢</m:t>
                    </m:r>
                    <m:r>
                      <a:rPr lang="en-CA" altLang="zh-CN" sz="2000" b="0" i="1" smtClean="0">
                        <a:latin typeface="Cambria Math" charset="0"/>
                      </a:rPr>
                      <m:t>, </m:t>
                    </m:r>
                    <m:r>
                      <a:rPr lang="en-CA" altLang="zh-CN" sz="2000" b="0" i="1" smtClean="0">
                        <a:latin typeface="Cambria Math" charset="0"/>
                      </a:rPr>
                      <m:t>𝑣</m:t>
                    </m:r>
                    <m:r>
                      <a:rPr lang="en-CA" altLang="zh-CN" sz="20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sz="200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en-CA" sz="2000" b="0" dirty="0" smtClean="0"/>
                  <a:t>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𝑅𝐸𝐿𝐴𝑋</m:t>
                    </m:r>
                    <m:r>
                      <a:rPr lang="en-CA" sz="2000" b="0" i="1" smtClean="0">
                        <a:latin typeface="Cambria Math" charset="0"/>
                      </a:rPr>
                      <m:t>(</m:t>
                    </m:r>
                    <m:r>
                      <a:rPr lang="en-CA" sz="2000" b="0" i="1" smtClean="0">
                        <a:latin typeface="Cambria Math" charset="0"/>
                      </a:rPr>
                      <m:t>𝑢</m:t>
                    </m:r>
                    <m:r>
                      <a:rPr lang="en-CA" sz="2000" b="0" i="1" smtClean="0">
                        <a:latin typeface="Cambria Math" charset="0"/>
                      </a:rPr>
                      <m:t>, </m:t>
                    </m:r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, </m:t>
                    </m:r>
                    <m:r>
                      <a:rPr lang="en-CA" sz="2000" b="0" i="1" smtClean="0">
                        <a:latin typeface="Cambria Math" charset="0"/>
                      </a:rPr>
                      <m:t>𝑤</m:t>
                    </m:r>
                    <m:r>
                      <a:rPr lang="en-CA" sz="20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sz="200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 </a:t>
                </a:r>
                <a:r>
                  <a:rPr lang="en-US" sz="2000" dirty="0" smtClean="0"/>
                  <a:t>update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 </m:t>
                    </m:r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000" dirty="0" smtClean="0"/>
                  <a:t>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sz="2000" b="0" i="0" smtClean="0">
                        <a:latin typeface="Cambria Math" charset="0"/>
                      </a:rPr>
                      <m:t>min</m:t>
                    </m:r>
                    <m:r>
                      <a:rPr lang="en-CA" sz="2000" b="0" i="1" smtClean="0">
                        <a:latin typeface="Cambria Math" charset="0"/>
                      </a:rPr>
                      <m:t>⁡(</m:t>
                    </m:r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  <m:r>
                      <a:rPr lang="en-CA" sz="2000" b="0" i="1" smtClean="0">
                        <a:latin typeface="Cambria Math" charset="0"/>
                      </a:rPr>
                      <m:t>,  </m:t>
                    </m:r>
                    <m:r>
                      <a:rPr lang="en-CA" sz="2000" b="0" i="1" smtClean="0">
                        <a:latin typeface="Cambria Math" charset="0"/>
                      </a:rPr>
                      <m:t>𝑢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  <m:r>
                      <a:rPr lang="en-CA" sz="2000" b="0" i="1" smtClean="0">
                        <a:latin typeface="Cambria Math" charset="0"/>
                      </a:rPr>
                      <m:t>+</m:t>
                    </m:r>
                    <m:r>
                      <a:rPr lang="en-CA" sz="2000" b="0" i="1" smtClean="0">
                        <a:latin typeface="Cambria Math" charset="0"/>
                      </a:rPr>
                      <m:t>𝑤</m:t>
                    </m:r>
                    <m:d>
                      <m:dPr>
                        <m:ctrlPr>
                          <a:rPr lang="en-CA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CA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𝑢</m:t>
                        </m:r>
                        <m:r>
                          <a:rPr lang="en-CA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 </m:t>
                        </m:r>
                        <m:r>
                          <a:rPr lang="en-CA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𝑣</m:t>
                        </m:r>
                      </m:e>
                    </m:d>
                    <m:r>
                      <a:rPr lang="en-CA" sz="20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sz="2000" dirty="0" smtClean="0"/>
              </a:p>
            </p:txBody>
          </p:sp>
        </mc:Choice>
        <mc:Fallback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55" t="-2576" b="-12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3327540"/>
            <a:ext cx="3793114" cy="233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4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Bellman-Ford algorithm II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55" y="1881738"/>
            <a:ext cx="5536625" cy="3809198"/>
          </a:xfrm>
        </p:spPr>
      </p:pic>
      <p:pic>
        <p:nvPicPr>
          <p:cNvPr id="108" name="Picture 10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179" y="1881738"/>
            <a:ext cx="2758364" cy="1707282"/>
          </a:xfrm>
          <a:prstGeom prst="rect">
            <a:avLst/>
          </a:prstGeom>
        </p:spPr>
      </p:pic>
      <p:pic>
        <p:nvPicPr>
          <p:cNvPr id="109" name="Picture 10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179" y="3926304"/>
            <a:ext cx="2888550" cy="17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00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pic>
        <p:nvPicPr>
          <p:cNvPr id="4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33" y="2152228"/>
            <a:ext cx="4573421" cy="3146514"/>
          </a:xfrm>
        </p:spPr>
      </p:pic>
      <p:sp>
        <p:nvSpPr>
          <p:cNvPr id="6" name="Right Brace 5"/>
          <p:cNvSpPr/>
          <p:nvPr/>
        </p:nvSpPr>
        <p:spPr>
          <a:xfrm>
            <a:off x="5498432" y="3007895"/>
            <a:ext cx="204536" cy="5414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4595695"/>
                  </p:ext>
                </p:extLst>
              </p:nvPr>
            </p:nvGraphicFramePr>
            <p:xfrm>
              <a:off x="5702968" y="2907763"/>
              <a:ext cx="5907504" cy="74983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84584"/>
                    <a:gridCol w="984584"/>
                    <a:gridCol w="984584"/>
                    <a:gridCol w="984584"/>
                    <a:gridCol w="984584"/>
                    <a:gridCol w="984584"/>
                  </a:tblGrid>
                  <a:tr h="374918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mr-IN" dirty="0" smtClean="0"/>
                            <a:t>…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CA" b="1" i="1" smtClean="0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CA" b="1" i="1" smtClean="0">
                                        <a:latin typeface="Cambria Math" charset="0"/>
                                      </a:rPr>
                                      <m:t>𝑽</m:t>
                                    </m:r>
                                  </m:e>
                                </m:d>
                                <m:r>
                                  <a:rPr lang="en-CA" b="1" i="1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CA" b="1" i="1" smtClean="0">
                                    <a:latin typeface="Cambria Math" charset="0"/>
                                  </a:rPr>
                                  <m:t>𝟏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</a:tr>
                  <a:tr h="37491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∞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44595695"/>
                  </p:ext>
                </p:extLst>
              </p:nvPr>
            </p:nvGraphicFramePr>
            <p:xfrm>
              <a:off x="5702968" y="2907763"/>
              <a:ext cx="5907504" cy="74983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84584"/>
                    <a:gridCol w="984584"/>
                    <a:gridCol w="984584"/>
                    <a:gridCol w="984584"/>
                    <a:gridCol w="984584"/>
                    <a:gridCol w="984584"/>
                  </a:tblGrid>
                  <a:tr h="374918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1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2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3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mr-IN" dirty="0" smtClean="0"/>
                            <a:t>…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3"/>
                          <a:stretch>
                            <a:fillRect l="-499383" t="-8065" r="-2469" b="-122581"/>
                          </a:stretch>
                        </a:blipFill>
                      </a:tcPr>
                    </a:tc>
                  </a:tr>
                  <a:tr h="37491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3"/>
                          <a:stretch>
                            <a:fillRect l="-617" t="-108065" r="-501235" b="-225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0</a:t>
                          </a:r>
                          <a:endParaRPr lang="en-US" dirty="0"/>
                        </a:p>
                      </a:txBody>
                      <a:tcPr/>
                    </a:tc>
                  </a:tr>
                </a:tbl>
              </a:graphicData>
            </a:graphic>
          </p:graphicFrame>
        </mc:Fallback>
      </mc:AlternateContent>
      <p:sp>
        <p:nvSpPr>
          <p:cNvPr id="10" name="Right Brace 9"/>
          <p:cNvSpPr/>
          <p:nvPr/>
        </p:nvSpPr>
        <p:spPr>
          <a:xfrm>
            <a:off x="5498432" y="4475747"/>
            <a:ext cx="204536" cy="6136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304547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637421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6986337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7503695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7836569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8185485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8706852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039726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9388642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9906000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10238874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10587790" y="4475747"/>
            <a:ext cx="0" cy="69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761747" y="3946358"/>
            <a:ext cx="345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Relax all edges in parallel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7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53551" y="1845734"/>
                <a:ext cx="10058400" cy="4023360"/>
              </a:xfrm>
            </p:spPr>
            <p:txBody>
              <a:bodyPr/>
              <a:lstStyle/>
              <a:p>
                <a:pPr>
                  <a:buFont typeface="Wingdings" charset="2"/>
                  <a:buChar char="q"/>
                </a:pPr>
                <a:r>
                  <a:rPr lang="en-US" sz="2800" dirty="0" smtClean="0"/>
                  <a:t> Mapping threads to vertices </a:t>
                </a:r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Relax outgoing edges</a:t>
                </a:r>
              </a:p>
              <a:p>
                <a:pPr marL="749808" lvl="4" indent="0">
                  <a:buNone/>
                </a:pPr>
                <a:r>
                  <a:rPr lang="en-US" sz="2000" dirty="0" smtClean="0"/>
                  <a:t>    Threads might update </a:t>
                </a:r>
                <a14:m>
                  <m:oMath xmlns:m="http://schemas.openxmlformats.org/officeDocument/2006/math">
                    <m:r>
                      <a:rPr lang="en-CA" sz="2000" b="0" i="1" smtClean="0">
                        <a:latin typeface="Cambria Math" charset="0"/>
                      </a:rPr>
                      <m:t>𝑣</m:t>
                    </m:r>
                    <m:r>
                      <a:rPr lang="en-CA" sz="2000" b="0" i="1" smtClean="0">
                        <a:latin typeface="Cambria Math" charset="0"/>
                      </a:rPr>
                      <m:t>.</m:t>
                    </m:r>
                    <m:r>
                      <a:rPr lang="en-CA" sz="2000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sz="2000" dirty="0" smtClean="0"/>
                  <a:t>  concurrently</a:t>
                </a:r>
              </a:p>
              <a:p>
                <a:pPr marL="749808" lvl="4" indent="0">
                  <a:buNone/>
                </a:pPr>
                <a:r>
                  <a:rPr lang="zh-CN" altLang="en-US" sz="2000" dirty="0"/>
                  <a:t> </a:t>
                </a:r>
                <a:r>
                  <a:rPr lang="zh-CN" altLang="en-US" sz="2000" dirty="0" smtClean="0"/>
                  <a:t>   </a:t>
                </a:r>
                <a:r>
                  <a:rPr lang="en-CA" altLang="zh-CN" sz="2000" dirty="0" smtClean="0"/>
                  <a:t>Atomic operations</a:t>
                </a:r>
                <a:endParaRPr lang="en-US" sz="2000" dirty="0" smtClean="0"/>
              </a:p>
              <a:p>
                <a:pPr marL="749808" lvl="4" indent="0">
                  <a:buNone/>
                </a:pPr>
                <a:r>
                  <a:rPr lang="en-US" sz="2000" dirty="0"/>
                  <a:t> </a:t>
                </a:r>
              </a:p>
              <a:p>
                <a:pPr marL="749808" lvl="4" indent="0">
                  <a:buNone/>
                </a:pPr>
                <a:endParaRPr lang="en-US" sz="2000" dirty="0" smtClean="0"/>
              </a:p>
              <a:p>
                <a:pPr lvl="4">
                  <a:buFont typeface="Wingdings" charset="2"/>
                  <a:buChar char="§"/>
                </a:pPr>
                <a:r>
                  <a:rPr lang="en-US" sz="2000" dirty="0" smtClean="0"/>
                  <a:t>Relax incoming edges</a:t>
                </a:r>
              </a:p>
              <a:p>
                <a:pPr marL="749808" lvl="4" indent="0">
                  <a:buNone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  Avoid atomic operations</a:t>
                </a:r>
              </a:p>
              <a:p>
                <a:pPr marL="749808" lvl="4" indent="0">
                  <a:buNone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  Introduce either child kernel or a loop</a:t>
                </a:r>
              </a:p>
              <a:p>
                <a:pPr marL="749808" lvl="4" indent="0">
                  <a:buNone/>
                </a:pPr>
                <a:r>
                  <a:rPr lang="en-US" sz="2000" dirty="0"/>
                  <a:t> </a:t>
                </a:r>
                <a:r>
                  <a:rPr lang="en-US" sz="2000" dirty="0" smtClean="0"/>
                  <a:t>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53551" y="1845734"/>
                <a:ext cx="10058400" cy="4023360"/>
              </a:xfrm>
              <a:blipFill rotWithShape="0">
                <a:blip r:embed="rId2"/>
                <a:stretch>
                  <a:fillRect l="-1939" t="-25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065" y="2774907"/>
            <a:ext cx="1216990" cy="1185651"/>
          </a:xfrm>
          <a:prstGeom prst="rect">
            <a:avLst/>
          </a:prstGeom>
        </p:spPr>
      </p:pic>
      <p:cxnSp>
        <p:nvCxnSpPr>
          <p:cNvPr id="52" name="Straight Arrow Connector 51"/>
          <p:cNvCxnSpPr/>
          <p:nvPr/>
        </p:nvCxnSpPr>
        <p:spPr>
          <a:xfrm>
            <a:off x="6766560" y="1845734"/>
            <a:ext cx="0" cy="559841"/>
          </a:xfrm>
          <a:prstGeom prst="straightConnector1">
            <a:avLst/>
          </a:prstGeom>
          <a:ln w="381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6259754" y="2405575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Thread 0</a:t>
            </a:r>
            <a:endParaRPr lang="en-US" dirty="0"/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8030308" y="1845733"/>
            <a:ext cx="0" cy="559841"/>
          </a:xfrm>
          <a:prstGeom prst="straightConnector1">
            <a:avLst/>
          </a:prstGeom>
          <a:ln w="381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523502" y="2419641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Thread 1</a:t>
            </a:r>
            <a:endParaRPr lang="en-US"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502" y="2788973"/>
            <a:ext cx="1216990" cy="1185651"/>
          </a:xfrm>
          <a:prstGeom prst="rect">
            <a:avLst/>
          </a:prstGeom>
        </p:spPr>
      </p:pic>
      <p:cxnSp>
        <p:nvCxnSpPr>
          <p:cNvPr id="59" name="Straight Arrow Connector 58"/>
          <p:cNvCxnSpPr/>
          <p:nvPr/>
        </p:nvCxnSpPr>
        <p:spPr>
          <a:xfrm>
            <a:off x="10785231" y="1859800"/>
            <a:ext cx="0" cy="559841"/>
          </a:xfrm>
          <a:prstGeom prst="straightConnector1">
            <a:avLst/>
          </a:prstGeom>
          <a:ln w="381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0" name="Picture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1901" y="2774906"/>
            <a:ext cx="1216990" cy="118565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/>
              <p:cNvSpPr txBox="1"/>
              <p:nvPr/>
            </p:nvSpPr>
            <p:spPr>
              <a:xfrm>
                <a:off x="10229371" y="2405574"/>
                <a:ext cx="10336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Thread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𝑛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1" name="TextBox 6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9371" y="2405574"/>
                <a:ext cx="1033616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4706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TextBox 61"/>
          <p:cNvSpPr txBox="1"/>
          <p:nvPr/>
        </p:nvSpPr>
        <p:spPr>
          <a:xfrm>
            <a:off x="8787250" y="2107768"/>
            <a:ext cx="1391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/>
              <a:t>.  .  .  .  .  .  .  </a:t>
            </a:r>
            <a:endParaRPr lang="en-US" sz="2000" b="1" dirty="0"/>
          </a:p>
        </p:txBody>
      </p:sp>
      <p:sp>
        <p:nvSpPr>
          <p:cNvPr id="63" name="TextBox 62"/>
          <p:cNvSpPr txBox="1"/>
          <p:nvPr/>
        </p:nvSpPr>
        <p:spPr>
          <a:xfrm>
            <a:off x="8787250" y="3017858"/>
            <a:ext cx="1391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accent1"/>
                </a:solidFill>
              </a:rPr>
              <a:t>.  .  .  .  .  .  .  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85" y="4082518"/>
            <a:ext cx="1207008" cy="1255776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242" y="4100178"/>
            <a:ext cx="1207008" cy="1255776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883" y="4163063"/>
            <a:ext cx="1207008" cy="1255776"/>
          </a:xfrm>
          <a:prstGeom prst="rect">
            <a:avLst/>
          </a:prstGeom>
        </p:spPr>
      </p:pic>
      <p:sp>
        <p:nvSpPr>
          <p:cNvPr id="86" name="TextBox 85"/>
          <p:cNvSpPr txBox="1"/>
          <p:nvPr/>
        </p:nvSpPr>
        <p:spPr>
          <a:xfrm>
            <a:off x="8787249" y="4443476"/>
            <a:ext cx="1391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accent1"/>
                </a:solidFill>
              </a:rPr>
              <a:t>.  .  .  .  .  .  .  </a:t>
            </a:r>
            <a:endParaRPr lang="en-US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88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parallel implementation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 Graph representation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Adjacency matrix </a:t>
            </a:r>
            <a:r>
              <a:rPr lang="en-US" sz="2800" dirty="0" smtClean="0"/>
              <a:t>representation</a:t>
            </a:r>
            <a:endParaRPr lang="en-US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789" y="2885703"/>
            <a:ext cx="6105414" cy="321722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9049871" y="2770094"/>
                <a:ext cx="291801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charset="2"/>
                  <a:buChar char="q"/>
                </a:pP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𝑀</m:t>
                    </m:r>
                    <m:d>
                      <m:dPr>
                        <m:begChr m:val="["/>
                        <m:endChr m:val="]"/>
                        <m:ctrlPr>
                          <a:rPr lang="en-CA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CA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dirty="0" smtClean="0"/>
                  <a:t> stores the weight of edge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CA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CA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CA" b="0" i="1" smtClean="0">
                            <a:latin typeface="Cambria Math" charset="0"/>
                          </a:rPr>
                          <m:t>𝑗</m:t>
                        </m:r>
                      </m:e>
                    </m:d>
                  </m:oMath>
                </a14:m>
                <a:endParaRPr lang="en-CA" b="0" dirty="0" smtClean="0"/>
              </a:p>
              <a:p>
                <a:pPr marL="285750" indent="-285750">
                  <a:buFont typeface="Wingdings" charset="2"/>
                  <a:buChar char="q"/>
                </a:pPr>
                <a:r>
                  <a:rPr lang="en-US" dirty="0" smtClean="0"/>
                  <a:t> Suitable for mapping threads to edges</a:t>
                </a:r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49871" y="2770094"/>
                <a:ext cx="2918011" cy="1200329"/>
              </a:xfrm>
              <a:prstGeom prst="rect">
                <a:avLst/>
              </a:prstGeom>
              <a:blipFill rotWithShape="0">
                <a:blip r:embed="rId3"/>
                <a:stretch>
                  <a:fillRect l="-1464" t="-2538" r="-209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888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6587</TotalTime>
  <Words>486</Words>
  <Application>Microsoft Macintosh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Cambria Math</vt:lpstr>
      <vt:lpstr>Mangal</vt:lpstr>
      <vt:lpstr>Wingdings</vt:lpstr>
      <vt:lpstr>宋体</vt:lpstr>
      <vt:lpstr>Retrospect</vt:lpstr>
      <vt:lpstr>Parallel Bellman-Ford algorithm implementation</vt:lpstr>
      <vt:lpstr>Outline</vt:lpstr>
      <vt:lpstr>Single Source Shortest Path Problem</vt:lpstr>
      <vt:lpstr>Two algorithms </vt:lpstr>
      <vt:lpstr>Sequential Bellman-Ford algorithm I</vt:lpstr>
      <vt:lpstr>Sequential Bellman-Ford algorithm II</vt:lpstr>
      <vt:lpstr>Parallelism</vt:lpstr>
      <vt:lpstr>Related work</vt:lpstr>
      <vt:lpstr>Basic parallel implementation</vt:lpstr>
      <vt:lpstr>Basic parallel implementation</vt:lpstr>
      <vt:lpstr>Improve work efficiency I</vt:lpstr>
      <vt:lpstr>Improve work efficiency II</vt:lpstr>
      <vt:lpstr>Improved parallel implementation</vt:lpstr>
      <vt:lpstr>Problem: data transfer</vt:lpstr>
      <vt:lpstr>Efficient data transfer I</vt:lpstr>
      <vt:lpstr>Efficient data transfer I</vt:lpstr>
      <vt:lpstr>Efficient data transfer II</vt:lpstr>
      <vt:lpstr>Performance</vt:lpstr>
      <vt:lpstr>Variant for larger graphs</vt:lpstr>
      <vt:lpstr>Variant for larger graphs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Bellman-Ford algorithm implementation</dc:title>
  <dc:creator>Ruijian An</dc:creator>
  <cp:lastModifiedBy>Ruijian An</cp:lastModifiedBy>
  <cp:revision>74</cp:revision>
  <dcterms:created xsi:type="dcterms:W3CDTF">2017-07-28T15:27:45Z</dcterms:created>
  <dcterms:modified xsi:type="dcterms:W3CDTF">2017-08-03T14:28:47Z</dcterms:modified>
</cp:coreProperties>
</file>

<file path=docProps/thumbnail.jpeg>
</file>